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EtKdUq8YI/g+Zi8tVtb7hN8Rr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71DC0F-5CEA-44B7-BA7E-147517A732A4}">
  <a:tblStyle styleId="{7671DC0F-5CEA-44B7-BA7E-147517A732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4" name="Google Shape;23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0" name="Google Shape;20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0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9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3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6" name="Google Shape;116;p3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1" name="Google Shape;131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Boxes">
  <p:cSld name="Three Text Boxe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293298" y="385907"/>
            <a:ext cx="4659703" cy="197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1"/>
          </p:nvPr>
        </p:nvSpPr>
        <p:spPr>
          <a:xfrm>
            <a:off x="293688" y="3054350"/>
            <a:ext cx="4659312" cy="304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2"/>
          </p:nvPr>
        </p:nvSpPr>
        <p:spPr>
          <a:xfrm>
            <a:off x="5127625" y="3054350"/>
            <a:ext cx="2768343" cy="304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3"/>
          </p:nvPr>
        </p:nvSpPr>
        <p:spPr>
          <a:xfrm>
            <a:off x="8009195" y="3054350"/>
            <a:ext cx="2768343" cy="304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761413" y="6286500"/>
            <a:ext cx="1439862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838200" y="6286500"/>
            <a:ext cx="7883525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293688" y="6286500"/>
            <a:ext cx="520700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1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9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9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Relationship Id="rId9" Type="http://schemas.openxmlformats.org/officeDocument/2006/relationships/hyperlink" Target="https://www.abc.net.au/btn/classroom/constitution/1052904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eo.gov.au/teach-our-parliament/education-resources/quizzes/australian-constitut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bc.net.au/btn/classroom/constitution/1052904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cB-Lpm_AZ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au/url?sa=i&amp;source=images&amp;cd=&amp;cad=rja&amp;docid=QdKA1yfwhrphTM&amp;tbnid=-2UclxdP4DYRiM:&amp;ved=&amp;url=http://en.wikipedia.org/wiki/Territorial_evolution_of_Australia&amp;ei=XtAbUuLaNeKFiQeDi4Bw&amp;psig=AFQjCNGo_ya5vDc4F8pDuApXv8C78BNv8A&amp;ust=137764092691714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>
            <a:spLocks noGrp="1"/>
          </p:cNvSpPr>
          <p:nvPr>
            <p:ph type="ctrTitle"/>
          </p:nvPr>
        </p:nvSpPr>
        <p:spPr>
          <a:xfrm>
            <a:off x="404325" y="297071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/>
              <a:t>The Australian Constitution </a:t>
            </a:r>
            <a:endParaRPr/>
          </a:p>
        </p:txBody>
      </p:sp>
      <p:sp>
        <p:nvSpPr>
          <p:cNvPr id="156" name="Google Shape;156;p1"/>
          <p:cNvSpPr txBox="1">
            <a:spLocks noGrp="1"/>
          </p:cNvSpPr>
          <p:nvPr>
            <p:ph type="subTitle" idx="1"/>
          </p:nvPr>
        </p:nvSpPr>
        <p:spPr>
          <a:xfrm>
            <a:off x="-771332" y="535831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 sz="3200"/>
              <a:t>Yr 7 Civics and Citizenship </a:t>
            </a:r>
            <a:endParaRPr sz="3200"/>
          </a:p>
        </p:txBody>
      </p:sp>
      <p:pic>
        <p:nvPicPr>
          <p:cNvPr id="157" name="Google Shape;1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136" y="186612"/>
            <a:ext cx="5077452" cy="3942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>
            <a:spLocks noGrp="1"/>
          </p:cNvSpPr>
          <p:nvPr>
            <p:ph type="title"/>
          </p:nvPr>
        </p:nvSpPr>
        <p:spPr>
          <a:xfrm>
            <a:off x="263208" y="304799"/>
            <a:ext cx="11060112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The Australian Constitution- Videos </a:t>
            </a:r>
            <a:endParaRPr/>
          </a:p>
        </p:txBody>
      </p:sp>
      <p:sp>
        <p:nvSpPr>
          <p:cNvPr id="214" name="Google Shape;214;p10"/>
          <p:cNvSpPr txBox="1">
            <a:spLocks noGrp="1"/>
          </p:cNvSpPr>
          <p:nvPr>
            <p:ph type="body" idx="1"/>
          </p:nvPr>
        </p:nvSpPr>
        <p:spPr>
          <a:xfrm>
            <a:off x="739140" y="1139824"/>
            <a:ext cx="641604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l" rtl="0">
              <a:spcBef>
                <a:spcPts val="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2800"/>
              <a:t>A written document that set out the rules by which our country is governed. </a:t>
            </a:r>
            <a:endParaRPr/>
          </a:p>
          <a:p>
            <a:pPr marL="5715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endParaRPr/>
          </a:p>
        </p:txBody>
      </p:sp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1941" y="1614573"/>
            <a:ext cx="5191876" cy="29573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p10"/>
          <p:cNvGraphicFramePr/>
          <p:nvPr/>
        </p:nvGraphicFramePr>
        <p:xfrm>
          <a:off x="2146300" y="2616200"/>
          <a:ext cx="4525641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5" imgW="4525641" imgH="954088" progId="Package">
                  <p:embed/>
                </p:oleObj>
              </mc:Choice>
              <mc:Fallback>
                <p:oleObj r:id="rId5" imgW="4525641" imgH="954088" progId="Package">
                  <p:embed/>
                  <p:pic>
                    <p:nvPicPr>
                      <p:cNvPr id="216" name="Google Shape;216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146300" y="2616200"/>
                        <a:ext cx="4525641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" name="Google Shape;217;p10"/>
          <p:cNvGraphicFramePr/>
          <p:nvPr/>
        </p:nvGraphicFramePr>
        <p:xfrm>
          <a:off x="1848536" y="3987800"/>
          <a:ext cx="5306644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7" imgW="5306644" imgH="835025" progId="Package">
                  <p:embed/>
                </p:oleObj>
              </mc:Choice>
              <mc:Fallback>
                <p:oleObj r:id="rId7" imgW="5306644" imgH="835025" progId="Package">
                  <p:embed/>
                  <p:pic>
                    <p:nvPicPr>
                      <p:cNvPr id="217" name="Google Shape;217;p10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1848536" y="3987800"/>
                        <a:ext cx="5306644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" name="Google Shape;218;p10"/>
          <p:cNvSpPr/>
          <p:nvPr/>
        </p:nvSpPr>
        <p:spPr>
          <a:xfrm>
            <a:off x="1059180" y="536724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https://www.abc.net.au/btn/classroom/constitution/10529046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/>
              <a:t>The Australian Constitution- Value </a:t>
            </a:r>
            <a:endParaRPr b="1"/>
          </a:p>
        </p:txBody>
      </p:sp>
      <p:sp>
        <p:nvSpPr>
          <p:cNvPr id="224" name="Google Shape;224;p11"/>
          <p:cNvSpPr txBox="1">
            <a:spLocks noGrp="1"/>
          </p:cNvSpPr>
          <p:nvPr>
            <p:ph type="body" idx="1"/>
          </p:nvPr>
        </p:nvSpPr>
        <p:spPr>
          <a:xfrm>
            <a:off x="378441" y="1587241"/>
            <a:ext cx="9194453" cy="47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sz="2800"/>
              <a:t>It’s important to have a written Constitution for many reasons: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2400"/>
              <a:t>It gives a set of laws that can be followed consistently (means that people can’t make things up as they go along)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2400"/>
              <a:t>It describes the role of the government and how it should be structured so that all decisions are made on behalf of the whole country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2400"/>
              <a:t>It defines how power should be divided (so that one person doesn’t have all of the power)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2400"/>
              <a:t>It allows citizens to read and understand the structures and laws of our country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ct val="80000"/>
              <a:buAutoNum type="arabicPeriod"/>
            </a:pPr>
            <a:r>
              <a:rPr lang="en-US" sz="2400"/>
              <a:t>It creates a national identity separate to Britain. Some call it our ‘Birth Certificate’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title"/>
          </p:nvPr>
        </p:nvSpPr>
        <p:spPr>
          <a:xfrm>
            <a:off x="92680" y="329682"/>
            <a:ext cx="12908039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Constitution- Purpose and Features </a:t>
            </a: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body" idx="1"/>
          </p:nvPr>
        </p:nvSpPr>
        <p:spPr>
          <a:xfrm>
            <a:off x="322770" y="990082"/>
            <a:ext cx="9493034" cy="550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The document is divided into 8 sections. Its purposes are: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Establishing the government of the </a:t>
            </a:r>
            <a:r>
              <a:rPr lang="en-US" sz="2000" b="1"/>
              <a:t>Commonwealth of Australia </a:t>
            </a:r>
            <a:r>
              <a:rPr lang="en-US" sz="2000"/>
              <a:t>as a </a:t>
            </a:r>
            <a:r>
              <a:rPr lang="en-US" sz="2000" b="1"/>
              <a:t>democracy </a:t>
            </a:r>
            <a:endParaRPr sz="20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• Outlines how the government should be structured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• Making sure the people in government have been </a:t>
            </a:r>
            <a:r>
              <a:rPr lang="en-US" sz="2000" b="1"/>
              <a:t>chosen by the people </a:t>
            </a:r>
            <a:r>
              <a:rPr lang="en-US" sz="2000"/>
              <a:t>(through elections)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• Allow </a:t>
            </a:r>
            <a:r>
              <a:rPr lang="en-US" sz="2000" b="1"/>
              <a:t>anyone to run for government </a:t>
            </a:r>
            <a:r>
              <a:rPr lang="en-US" sz="2000"/>
              <a:t>if they want to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• Stating our </a:t>
            </a:r>
            <a:r>
              <a:rPr lang="en-US" sz="2000" b="1"/>
              <a:t>rights and responsibilities </a:t>
            </a:r>
            <a:r>
              <a:rPr lang="en-US" sz="2000"/>
              <a:t>we have as Australian citizens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• Outlines the </a:t>
            </a:r>
            <a:r>
              <a:rPr lang="en-US" sz="2000" b="1"/>
              <a:t>roles and duties </a:t>
            </a:r>
            <a:r>
              <a:rPr lang="en-US" sz="2000"/>
              <a:t>of state governments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• Ensuring </a:t>
            </a:r>
            <a:r>
              <a:rPr lang="en-US" sz="2000" b="1"/>
              <a:t>all people obey the laws </a:t>
            </a:r>
            <a:endParaRPr sz="20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• The constitution can be changed through a </a:t>
            </a:r>
            <a:r>
              <a:rPr lang="en-US" sz="2000" b="1"/>
              <a:t>referendum</a:t>
            </a:r>
            <a:r>
              <a:rPr lang="en-US" sz="2000"/>
              <a:t>. This requires a Yes/No vote from the majority of Australians. This is because laws that were important to us in the past might not be important or relevant to us now. 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>
            <a:spLocks noGrp="1"/>
          </p:cNvSpPr>
          <p:nvPr>
            <p:ph type="title"/>
          </p:nvPr>
        </p:nvSpPr>
        <p:spPr>
          <a:xfrm>
            <a:off x="525545" y="155942"/>
            <a:ext cx="11215069" cy="125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What is a referendum?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10393818" y="5364595"/>
            <a:ext cx="1575270" cy="12587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393858" y="1597889"/>
            <a:ext cx="7573908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Australian Constitution can only be changed with the approval of the Australian people. A proposed change must be approved by the Parliament and then be put to Australians in </a:t>
            </a:r>
            <a:r>
              <a:rPr lang="en-US"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referendum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All Australian citizens on the electoral roll then vote ‘yes’ or ‘no’ to the proposed change. 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famous referendum was successful in 1967 that allowed for Aboriginal people to be counted as Australians within the constitution. This was a significant event for all Australians and is regarded as a symbolic step in the indigenous rights movement. We will learn more about this later in the term! 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6177" y="2069372"/>
            <a:ext cx="29845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9837" y="-31896"/>
            <a:ext cx="9722498" cy="68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Activities </a:t>
            </a:r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body" idx="1"/>
          </p:nvPr>
        </p:nvSpPr>
        <p:spPr>
          <a:xfrm>
            <a:off x="677334" y="1270000"/>
            <a:ext cx="9978225" cy="50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 sz="1600"/>
              <a:t>Comprehension Questions</a:t>
            </a:r>
            <a:endParaRPr sz="16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1. What is the Australian Constitution?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2. What is a rule? Think of an example of a rule that we have at school.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b="1"/>
              <a:t>3. </a:t>
            </a:r>
            <a:r>
              <a:rPr lang="en-US"/>
              <a:t>Add the following definitions to your glossary/word wall: </a:t>
            </a:r>
            <a:r>
              <a:rPr lang="en-US" b="1"/>
              <a:t>federation, constitution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4. What is the main purpose of the constitution?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5. Describe five key features of the constitution. </a:t>
            </a: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/>
              <a:t>Thinking Questions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1. How old is the Australian Constitution?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2. Why do you think some people call the Australian Constitution our ‘birth certificate’?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3. What do you think is the most important thing about the Australian Constitution?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4. Do you think there are any problems with the Constitution being written so long ago? What are they? </a:t>
            </a:r>
            <a:endParaRPr/>
          </a:p>
          <a:p>
            <a:pPr marL="342900" lvl="0" indent="-26162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Research and Extension </a:t>
            </a:r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body" idx="1"/>
          </p:nvPr>
        </p:nvSpPr>
        <p:spPr>
          <a:xfrm>
            <a:off x="677334" y="141414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24892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 sz="20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000"/>
              <a:t>1. Test your knowledge with a constitution quiz!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https://peo.gov.au/teach-our-parliament/education-resources/quizzes/australian-constitution/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20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000"/>
              <a:t>2. Watch this clip about the Constitution. Outline the issues faced by Aboriginal and Torres Strait Islander people before and after the 1967 referendum.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https://www.abc.net.au/btn/classroom/constitution/10529046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2000"/>
              <a:t>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000"/>
              <a:t>3. Should the constitution be changed to recognise Aboriginal and Torres Strait Islander people? Explain your answer. </a:t>
            </a: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2000"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2" name="Google Shape;262;p1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1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4" name="Google Shape;264;p17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65" name="Google Shape;265;p17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66" name="Google Shape;266;p1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68" name="Google Shape;268;p17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69" name="Google Shape;269;p17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70" name="Google Shape;270;p1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" name="Google Shape;27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3641" b="2"/>
          <a:stretch/>
        </p:blipFill>
        <p:spPr>
          <a:xfrm>
            <a:off x="1200953" y="2380"/>
            <a:ext cx="7864308" cy="685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Cloze Activity </a:t>
            </a:r>
            <a:endParaRPr/>
          </a:p>
        </p:txBody>
      </p:sp>
      <p:graphicFrame>
        <p:nvGraphicFramePr>
          <p:cNvPr id="278" name="Google Shape;278;p18"/>
          <p:cNvGraphicFramePr/>
          <p:nvPr/>
        </p:nvGraphicFramePr>
        <p:xfrm>
          <a:off x="677334" y="14379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{7671DC0F-5CEA-44B7-BA7E-147517A732A4}</a:tableStyleId>
              </a:tblPr>
              <a:tblGrid>
                <a:gridCol w="886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5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The Australian ___________________provides the________________ for how Australia is run. Described as the birth certificate of the nation, the Constitution is made up of _________chapters and ___________ sections.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The Constitution united the_________ British colonies to form a  ________________________. The Constitution describes the powers of ______________   and__________________ parliaments. Sections _________and_________ outline the law-making powers of_____________________ Parliament. 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Constitution    	eight 	 six	nation	  128	 rules	state	    commonwealth	   51    52      federal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rebuchet MS"/>
              <a:buNone/>
            </a:pPr>
            <a:r>
              <a:rPr lang="en-US" sz="4800"/>
              <a:t>Lesson Aims: </a:t>
            </a:r>
            <a:endParaRPr sz="4800"/>
          </a:p>
        </p:txBody>
      </p:sp>
      <p:sp>
        <p:nvSpPr>
          <p:cNvPr id="163" name="Google Shape;163;p2"/>
          <p:cNvSpPr txBox="1">
            <a:spLocks noGrp="1"/>
          </p:cNvSpPr>
          <p:nvPr>
            <p:ph type="body" idx="1"/>
          </p:nvPr>
        </p:nvSpPr>
        <p:spPr>
          <a:xfrm>
            <a:off x="285135" y="1445581"/>
            <a:ext cx="9642636" cy="228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211328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 sz="2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800">
                <a:solidFill>
                  <a:schemeClr val="dk1"/>
                </a:solidFill>
              </a:rPr>
              <a:t>Review the topic of Federation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800">
                <a:solidFill>
                  <a:schemeClr val="dk1"/>
                </a:solidFill>
              </a:rPr>
              <a:t>To understand what the </a:t>
            </a:r>
            <a:r>
              <a:rPr lang="en-US" sz="2800" b="1">
                <a:solidFill>
                  <a:schemeClr val="dk1"/>
                </a:solidFill>
              </a:rPr>
              <a:t>purpose</a:t>
            </a:r>
            <a:r>
              <a:rPr lang="en-US" sz="2800">
                <a:solidFill>
                  <a:schemeClr val="dk1"/>
                </a:solidFill>
              </a:rPr>
              <a:t> of Australia’s Constitution is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800">
                <a:solidFill>
                  <a:schemeClr val="dk1"/>
                </a:solidFill>
              </a:rPr>
              <a:t>To  understand the </a:t>
            </a:r>
            <a:r>
              <a:rPr lang="en-US" sz="2800" b="1">
                <a:solidFill>
                  <a:schemeClr val="dk1"/>
                </a:solidFill>
              </a:rPr>
              <a:t>value</a:t>
            </a:r>
            <a:r>
              <a:rPr lang="en-US" sz="2800">
                <a:solidFill>
                  <a:schemeClr val="dk1"/>
                </a:solidFill>
              </a:rPr>
              <a:t> of the Australian Constitution </a:t>
            </a:r>
            <a:endParaRPr/>
          </a:p>
          <a:p>
            <a:pPr marL="342900" lvl="0" indent="-211328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2800"/>
          </a:p>
        </p:txBody>
      </p:sp>
      <p:sp>
        <p:nvSpPr>
          <p:cNvPr id="164" name="Google Shape;164;p2"/>
          <p:cNvSpPr txBox="1"/>
          <p:nvPr/>
        </p:nvSpPr>
        <p:spPr>
          <a:xfrm>
            <a:off x="528045" y="44333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sng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 vocab: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-Federation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-Constitution </a:t>
            </a:r>
            <a:endParaRPr sz="2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>
            <a:spLocks noGrp="1"/>
          </p:cNvSpPr>
          <p:nvPr>
            <p:ph type="title"/>
          </p:nvPr>
        </p:nvSpPr>
        <p:spPr>
          <a:xfrm>
            <a:off x="1524000" y="0"/>
            <a:ext cx="9144000" cy="980728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w="9525" cap="flat" cmpd="sng">
            <a:solidFill>
              <a:srgbClr val="7C5F9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9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9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Federation in Australia</a:t>
            </a:r>
            <a:br>
              <a:rPr lang="en-US" sz="39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9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body" idx="1"/>
          </p:nvPr>
        </p:nvSpPr>
        <p:spPr>
          <a:xfrm>
            <a:off x="1981200" y="1052737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federation is the joining of the colonies to become one nation.</a:t>
            </a:r>
            <a:endParaRPr/>
          </a:p>
          <a:p>
            <a:pPr marL="342900" lvl="0" indent="-342900" algn="ctr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ctr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Colonies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1860 there were six British colonies in Australia.</a:t>
            </a:r>
            <a:endParaRPr/>
          </a:p>
          <a:p>
            <a:pPr marL="342900" lvl="0" indent="-342900" algn="ctr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main laws of the colonies were made by the British Parliament.</a:t>
            </a:r>
            <a:b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Federation – Behind the News </a:t>
            </a:r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https://www.youtube.com/watch?v=ecB-Lpm_AZ0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" descr="Boundaries Ma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8888" y="804864"/>
            <a:ext cx="7298500" cy="4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6" descr="http://upload.wikimedia.org/wikipedia/en/a/a8/Australian_states_history_13.gif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6756" y="762066"/>
            <a:ext cx="6037651" cy="5246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" descr="http://foundingdocs.gov.au/resources/map_animation/i_places_191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039" y="986205"/>
            <a:ext cx="6714932" cy="5246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8"/>
          <p:cNvGraphicFramePr/>
          <p:nvPr/>
        </p:nvGraphicFramePr>
        <p:xfrm>
          <a:off x="268222" y="1674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{7671DC0F-5CEA-44B7-BA7E-147517A732A4}</a:tableStyleId>
              </a:tblPr>
              <a:tblGrid>
                <a:gridCol w="469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2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rebuchet MS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Discuss the BtN </a:t>
                      </a:r>
                      <a:r>
                        <a:rPr lang="en-US" sz="2000" i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Federation </a:t>
                      </a: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story with another student and record the main points of your discussion.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Before Federation, Australia was divided into six separate ______________.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Which other country might have been part of Australia?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Who was Henry Parkes? 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was his famous speech about?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Why were initial attempts to become a Federation rejected?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role did Alfred Deakin play in Australia becoming a Federation?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 what year did Australia become a nation?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Who was Australia’s first Prime Minister? 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45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 did Federation impact on Indigenous people and Chinese migrants?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75" marR="180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245608" y="632491"/>
            <a:ext cx="11215069" cy="76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Australian Constitution- History</a:t>
            </a:r>
            <a:b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10393818" y="5364595"/>
            <a:ext cx="1575270" cy="12587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393858" y="544235"/>
            <a:ext cx="12576375" cy="100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</a:pPr>
            <a:endParaRPr sz="6000" b="1" i="0" u="none" strike="noStrike" cap="none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312978" y="567055"/>
            <a:ext cx="11558265" cy="100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</a:pPr>
            <a:endParaRPr sz="6000" b="1" i="0" u="none" strike="noStrike" cap="none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230246" y="1081623"/>
            <a:ext cx="7666076" cy="385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Australian Constitution is the set of rules by which Australia is run. </a:t>
            </a:r>
            <a:endParaRPr sz="24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came into effect on 1 January 1901 (Federation), establishing the Commonwealth of Australia.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this, Australia was not a nation and each of the colonies had their own separate rules/laws.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Constitution was written to explain how the new nation would operate and what the mean features of its government would be. 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6177" y="2069372"/>
            <a:ext cx="298450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 descr="C:\Users\e4086751\AppData\Local\Microsoft\Windows\Temporary Internet Files\Content.IE5\T4195JXA\pencil-sh[1]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5884" y="925287"/>
            <a:ext cx="862635" cy="9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</Words>
  <Application>Microsoft Office PowerPoint</Application>
  <PresentationFormat>Widescreen</PresentationFormat>
  <Paragraphs>95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Noto Sans Symbols</vt:lpstr>
      <vt:lpstr>Trebuchet MS</vt:lpstr>
      <vt:lpstr>Cambria</vt:lpstr>
      <vt:lpstr>Arial</vt:lpstr>
      <vt:lpstr>Calibri</vt:lpstr>
      <vt:lpstr>Helvetica Neue</vt:lpstr>
      <vt:lpstr>Facet</vt:lpstr>
      <vt:lpstr>Package</vt:lpstr>
      <vt:lpstr>The Australian Constitution </vt:lpstr>
      <vt:lpstr>Lesson Aims: </vt:lpstr>
      <vt:lpstr> Federation in Australia </vt:lpstr>
      <vt:lpstr>Federation – Behind the News </vt:lpstr>
      <vt:lpstr>PowerPoint Presentation</vt:lpstr>
      <vt:lpstr>PowerPoint Presentation</vt:lpstr>
      <vt:lpstr>PowerPoint Presentation</vt:lpstr>
      <vt:lpstr>PowerPoint Presentation</vt:lpstr>
      <vt:lpstr>The Australian Constitution- History </vt:lpstr>
      <vt:lpstr>The Australian Constitution- Videos </vt:lpstr>
      <vt:lpstr>The Australian Constitution- Value </vt:lpstr>
      <vt:lpstr>Constitution- Purpose and Features </vt:lpstr>
      <vt:lpstr>What is a referendum? </vt:lpstr>
      <vt:lpstr>PowerPoint Presentation</vt:lpstr>
      <vt:lpstr>Activities </vt:lpstr>
      <vt:lpstr>Research and Extension </vt:lpstr>
      <vt:lpstr>PowerPoint Presentation</vt:lpstr>
      <vt:lpstr>Cloze Activity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Australian Constitution </dc:title>
  <dc:creator>FAZIOLI Carly [Hedland Senior High School]</dc:creator>
  <cp:lastModifiedBy>FAZIOLI Carly [Narrogin Senior High School]</cp:lastModifiedBy>
  <cp:revision>1</cp:revision>
  <dcterms:created xsi:type="dcterms:W3CDTF">2020-04-28T02:22:16Z</dcterms:created>
  <dcterms:modified xsi:type="dcterms:W3CDTF">2021-10-18T04:51:21Z</dcterms:modified>
</cp:coreProperties>
</file>